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81788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540731"/>
            <a:ext cx="8636000" cy="1753141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34653"/>
            <a:ext cx="7112000" cy="2090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27533"/>
            <a:ext cx="2286000" cy="697848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327533"/>
            <a:ext cx="6688667" cy="697848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5255638"/>
            <a:ext cx="8636000" cy="1624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3466525"/>
            <a:ext cx="8636000" cy="17891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830765"/>
            <a:ext cx="4489098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593740"/>
            <a:ext cx="4489098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1830765"/>
            <a:ext cx="4490861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2593740"/>
            <a:ext cx="4490861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325638"/>
            <a:ext cx="3342570" cy="1385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325639"/>
            <a:ext cx="5679722" cy="6980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1711491"/>
            <a:ext cx="3342570" cy="55945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5725160"/>
            <a:ext cx="6096000" cy="675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730791"/>
            <a:ext cx="6096000" cy="490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6401048"/>
            <a:ext cx="6096000" cy="95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327531"/>
            <a:ext cx="9144000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908388"/>
            <a:ext cx="9144000" cy="539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7580538"/>
            <a:ext cx="2370667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471B-1C45-4B46-A8E3-CF9A8F470CE9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7580538"/>
            <a:ext cx="3217333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7580538"/>
            <a:ext cx="2370667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78A6-9EA6-4B2E-8F1D-519614AF6F5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3900" y="939800"/>
            <a:ext cx="92964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- 24"/>
              </a:rPr>
              <a:t>United Kingdom of Great Britain and Northern Ireland</a:t>
            </a:r>
          </a:p>
          <a:p>
            <a:endParaRPr lang="cs-CZ" b="1">
              <a:solidFill>
                <a:srgbClr val="000000"/>
              </a:solidFill>
              <a:latin typeface="Arial - 24"/>
            </a:endParaRPr>
          </a:p>
          <a:p>
            <a:endParaRPr lang="cs-CZ" b="1">
              <a:solidFill>
                <a:srgbClr val="000000"/>
              </a:solidFill>
              <a:latin typeface="Arial - 24"/>
            </a:endParaRPr>
          </a:p>
          <a:p>
            <a:r>
              <a:rPr lang="cs-CZ" b="1">
                <a:solidFill>
                  <a:srgbClr val="000000"/>
                </a:solidFill>
                <a:latin typeface="Arial - 24"/>
              </a:rPr>
              <a:t>___</a:t>
            </a:r>
            <a:r>
              <a:rPr lang="cs-CZ">
                <a:solidFill>
                  <a:srgbClr val="000000"/>
                </a:solidFill>
                <a:latin typeface="Arial - 24"/>
              </a:rPr>
              <a:t>_pojené  ____rálovství  ____elké  ____ritánie  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____  ____everního  ____rska</a:t>
            </a:r>
          </a:p>
        </p:txBody>
      </p:sp>
      <p:pic>
        <p:nvPicPr>
          <p:cNvPr id="2054" name="image1.png">
            <a:extLst>
              <a:ext uri="{FF2B5EF4-FFF2-40B4-BE49-F238E27FC236}">
                <a16:creationId xmlns:a16="http://schemas.microsoft.com/office/drawing/2014/main" id="{E8207412-CDF1-4725-A6DC-3CD5B509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07" y="457200"/>
            <a:ext cx="13716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2.png">
            <a:extLst>
              <a:ext uri="{FF2B5EF4-FFF2-40B4-BE49-F238E27FC236}">
                <a16:creationId xmlns:a16="http://schemas.microsoft.com/office/drawing/2014/main" id="{3A1C38B8-BBB5-4A28-8E13-C7485872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A0D7D482-419E-4644-86B5-76D1F56E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57200"/>
            <a:ext cx="1016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4DF7147-E3AC-4A3C-B61F-30E8EC337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60637DD-481F-4942-A1AE-A9018C91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82600" y="622300"/>
            <a:ext cx="8511976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Arial - 24"/>
              </a:rPr>
              <a:t>Ve filmu „Ať žijí duchové“ zazní tento dialog.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Napiš: „Tvrdá pomsta Jouzovy?“ 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Holčička píše: „Tvrdá pomsta Jouzo… Hele, jaký -y Jouzovy?“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Chlapeček: „Tvrdá pomsta, tak tvrdý.“</a:t>
            </a:r>
          </a:p>
        </p:txBody>
      </p:sp>
      <p:pic>
        <p:nvPicPr>
          <p:cNvPr id="3" name="Obrázek 2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975100"/>
            <a:ext cx="2485308" cy="2112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66209577-0EAE-4FF1-B79D-CD71D337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76300" y="482600"/>
            <a:ext cx="6842137" cy="39752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>
                <a:solidFill>
                  <a:srgbClr val="000000"/>
                </a:solidFill>
                <a:latin typeface="Arial - 36"/>
              </a:rPr>
              <a:t>ULICE  NA  OPYŠI</a:t>
            </a:r>
          </a:p>
          <a:p>
            <a:endParaRPr lang="cs-CZ" sz="2700">
              <a:solidFill>
                <a:srgbClr val="000000"/>
              </a:solidFill>
              <a:latin typeface="Arial - 36"/>
            </a:endParaRPr>
          </a:p>
          <a:p>
            <a:r>
              <a:rPr lang="cs-CZ" sz="2700">
                <a:solidFill>
                  <a:srgbClr val="000000"/>
                </a:solidFill>
                <a:latin typeface="Arial - 36"/>
              </a:rPr>
              <a:t>ULICE  U  ZLATÉ  STUDNĚ</a:t>
            </a:r>
          </a:p>
          <a:p>
            <a:endParaRPr lang="cs-CZ" sz="2700">
              <a:solidFill>
                <a:srgbClr val="000000"/>
              </a:solidFill>
              <a:latin typeface="Arial - 36"/>
            </a:endParaRPr>
          </a:p>
          <a:p>
            <a:r>
              <a:rPr lang="cs-CZ" sz="2700">
                <a:solidFill>
                  <a:srgbClr val="000000"/>
                </a:solidFill>
                <a:latin typeface="Arial - 36"/>
              </a:rPr>
              <a:t>ULICE  NA  OSTRŮVKU</a:t>
            </a:r>
          </a:p>
          <a:p>
            <a:endParaRPr lang="cs-CZ" sz="2700">
              <a:solidFill>
                <a:srgbClr val="000000"/>
              </a:solidFill>
              <a:latin typeface="Arial - 36"/>
            </a:endParaRPr>
          </a:p>
          <a:p>
            <a:r>
              <a:rPr lang="cs-CZ" sz="2700">
                <a:solidFill>
                  <a:srgbClr val="000000"/>
                </a:solidFill>
                <a:latin typeface="Arial - 36"/>
              </a:rPr>
              <a:t>ULICE  ZA  ČERNÝM  MOSTEM</a:t>
            </a:r>
          </a:p>
          <a:p>
            <a:endParaRPr lang="cs-CZ" sz="2700">
              <a:solidFill>
                <a:srgbClr val="000000"/>
              </a:solidFill>
              <a:latin typeface="Arial - 36"/>
            </a:endParaRPr>
          </a:p>
          <a:p>
            <a:r>
              <a:rPr lang="cs-CZ" sz="2700">
                <a:solidFill>
                  <a:srgbClr val="000000"/>
                </a:solidFill>
                <a:latin typeface="Arial - 36"/>
              </a:rPr>
              <a:t>NÁMĚSTÍ  BRATŘÍ  SYNKŮ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DB7947F1-9470-4CA2-A9A7-21B0BA5A7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ele28a (3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28600"/>
            <a:ext cx="6745688" cy="3300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Tele28a (1)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3073400"/>
            <a:ext cx="6367031" cy="3094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BBEE8EBF-772A-44E2-B2D2-E4EA6F7B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8000" y="711200"/>
            <a:ext cx="6737281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>
                <a:solidFill>
                  <a:srgbClr val="000000"/>
                </a:solidFill>
                <a:latin typeface="Arial - 36"/>
              </a:rPr>
              <a:t>HOTEL  MODRÁ  HVĚZDA</a:t>
            </a:r>
          </a:p>
          <a:p>
            <a:endParaRPr lang="cs-CZ" sz="2700">
              <a:solidFill>
                <a:srgbClr val="000000"/>
              </a:solidFill>
              <a:latin typeface="Arial - 36"/>
            </a:endParaRPr>
          </a:p>
          <a:p>
            <a:r>
              <a:rPr lang="cs-CZ" sz="2700">
                <a:solidFill>
                  <a:srgbClr val="000000"/>
                </a:solidFill>
                <a:latin typeface="Arial - 36"/>
              </a:rPr>
              <a:t>RESTAURACE  U  HROZNÝŠE</a:t>
            </a:r>
          </a:p>
          <a:p>
            <a:endParaRPr lang="cs-CZ" sz="2700">
              <a:solidFill>
                <a:srgbClr val="000000"/>
              </a:solidFill>
              <a:latin typeface="Arial - 36"/>
            </a:endParaRPr>
          </a:p>
          <a:p>
            <a:r>
              <a:rPr lang="cs-CZ" sz="2700">
                <a:solidFill>
                  <a:srgbClr val="000000"/>
                </a:solidFill>
                <a:latin typeface="Arial - 36"/>
              </a:rPr>
              <a:t>PIVNICE  U  PĚTI  ŠTĚŇÁTEK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12D01206-4462-431B-B3BA-BCFBE7A1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12800" y="800100"/>
            <a:ext cx="7525091" cy="34035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t-BR" sz="2300">
                <a:solidFill>
                  <a:srgbClr val="000000"/>
                </a:solidFill>
                <a:latin typeface="Arial - 31"/>
              </a:rPr>
              <a:t>V  HORNÍM  MARŠOVĚ  se nachází </a:t>
            </a:r>
          </a:p>
          <a:p>
            <a:endParaRPr lang="cs-CZ" sz="2300">
              <a:solidFill>
                <a:srgbClr val="000000"/>
              </a:solidFill>
              <a:latin typeface="Arial - 31"/>
            </a:endParaRPr>
          </a:p>
          <a:p>
            <a:r>
              <a:rPr lang="cs-CZ" sz="2300">
                <a:solidFill>
                  <a:srgbClr val="000000"/>
                </a:solidFill>
                <a:latin typeface="Arial - 31"/>
              </a:rPr>
              <a:t>RESTAURACE  POD  STAROU  HOROU,</a:t>
            </a:r>
          </a:p>
          <a:p>
            <a:endParaRPr lang="cs-CZ" sz="2300">
              <a:solidFill>
                <a:srgbClr val="000000"/>
              </a:solidFill>
              <a:latin typeface="Arial - 31"/>
            </a:endParaRPr>
          </a:p>
          <a:p>
            <a:r>
              <a:rPr lang="es-ES" sz="2300">
                <a:solidFill>
                  <a:srgbClr val="000000"/>
                </a:solidFill>
                <a:latin typeface="Arial - 31"/>
              </a:rPr>
              <a:t>nad ní se tyčí STARÁ  HORA – 896 mnm.</a:t>
            </a:r>
          </a:p>
          <a:p>
            <a:endParaRPr lang="cs-CZ" sz="2300">
              <a:solidFill>
                <a:srgbClr val="000000"/>
              </a:solidFill>
              <a:latin typeface="Arial - 31"/>
            </a:endParaRPr>
          </a:p>
          <a:p>
            <a:r>
              <a:rPr lang="cs-CZ" sz="2300">
                <a:solidFill>
                  <a:srgbClr val="000000"/>
                </a:solidFill>
                <a:latin typeface="Arial - 31"/>
              </a:rPr>
              <a:t>Pod horou je též osada  STARÁ  HORA</a:t>
            </a:r>
          </a:p>
          <a:p>
            <a:endParaRPr lang="cs-CZ" sz="2300">
              <a:solidFill>
                <a:srgbClr val="000000"/>
              </a:solidFill>
              <a:latin typeface="Arial - 31"/>
            </a:endParaRPr>
          </a:p>
          <a:p>
            <a:r>
              <a:rPr lang="pt-BR" sz="2300">
                <a:solidFill>
                  <a:srgbClr val="000000"/>
                </a:solidFill>
                <a:latin typeface="Arial - 31"/>
              </a:rPr>
              <a:t>a v ní KAPLE  SVATÉ  ANNY</a:t>
            </a:r>
            <a:endParaRPr lang="cs-CZ" sz="2300">
              <a:solidFill>
                <a:srgbClr val="000000"/>
              </a:solidFill>
              <a:latin typeface="Arial - 31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85D5406-2F4E-4682-B289-5E49939F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1000" y="457200"/>
            <a:ext cx="9271000" cy="48936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Arial - 24"/>
              </a:rPr>
              <a:t>přečtu si JÍDELNÍ  LÍSTEK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první bude POLÉVKA  FRANKFURTSKÁ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ochutnám SEGEDÍNSKÝ  GULÁŠ s  HOUSKOVÝM  KNEDLÍKEM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vyzkouším HOVĚZÍ  STROGANOFF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sním SMAŽENÝ  SÝR  HERMELÍN a PRAVÉ  ČESKÉ  BRAMBORY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pt-BR">
                <a:solidFill>
                  <a:srgbClr val="000000"/>
                </a:solidFill>
                <a:latin typeface="Arial - 24"/>
              </a:rPr>
              <a:t>těším se na KRŮTÍ  PRSA  v  ANGLICKÉ  SLANINĚ  na  ŠPÍZU  se  ZELENINOU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nápoje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sklenička MINERÁLNÍ  VODY  MATTONI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a na závěr ČEPOVANÁ  PLZNIČKA  JAKO  KŘEN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ADBE41C9-DFAF-4C51-9C91-24EC3053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9200" y="685800"/>
            <a:ext cx="6853077" cy="23237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900" i="1">
                <a:solidFill>
                  <a:srgbClr val="000000"/>
                </a:solidFill>
                <a:latin typeface="Arial - 38"/>
              </a:rPr>
              <a:t>Jak se píše</a:t>
            </a:r>
          </a:p>
          <a:p>
            <a:endParaRPr lang="cs-CZ" sz="2900" i="1">
              <a:solidFill>
                <a:srgbClr val="000000"/>
              </a:solidFill>
              <a:latin typeface="Arial - 38"/>
            </a:endParaRPr>
          </a:p>
          <a:p>
            <a:r>
              <a:rPr lang="cs-CZ" sz="2900" i="1">
                <a:solidFill>
                  <a:srgbClr val="000000"/>
                </a:solidFill>
                <a:latin typeface="Arial - 38"/>
              </a:rPr>
              <a:t>ČE</a:t>
            </a:r>
            <a:r>
              <a:rPr lang="cs-CZ" sz="2900">
                <a:solidFill>
                  <a:srgbClr val="000000"/>
                </a:solidFill>
                <a:latin typeface="Arial - 38"/>
              </a:rPr>
              <a:t>RVENÁ KARKULKA?</a:t>
            </a:r>
          </a:p>
          <a:p>
            <a:endParaRPr lang="cs-CZ" sz="2900">
              <a:solidFill>
                <a:srgbClr val="000000"/>
              </a:solidFill>
              <a:latin typeface="Arial - 38"/>
            </a:endParaRPr>
          </a:p>
          <a:p>
            <a:r>
              <a:rPr lang="cs-CZ" sz="2900">
                <a:solidFill>
                  <a:srgbClr val="000000"/>
                </a:solidFill>
                <a:latin typeface="Arial - 38"/>
              </a:rPr>
              <a:t>A co NÁČELNÍK SEDÍCÍ BÝK?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FB4C0E84-7B0B-438F-9891-0463B7F4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3300" y="825500"/>
            <a:ext cx="7218455" cy="14311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900">
                <a:solidFill>
                  <a:srgbClr val="000000"/>
                </a:solidFill>
                <a:latin typeface="Arial - 39"/>
              </a:rPr>
              <a:t>____ázně  ____arlovy  ____ary</a:t>
            </a:r>
          </a:p>
          <a:p>
            <a:endParaRPr lang="cs-CZ" sz="2900">
              <a:solidFill>
                <a:srgbClr val="000000"/>
              </a:solidFill>
              <a:latin typeface="Arial - 39"/>
            </a:endParaRPr>
          </a:p>
          <a:p>
            <a:r>
              <a:rPr lang="cs-CZ" sz="2900">
                <a:solidFill>
                  <a:srgbClr val="000000"/>
                </a:solidFill>
                <a:latin typeface="Arial - 39"/>
              </a:rPr>
              <a:t>____ariánské  ____ázně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701963CD-2DAD-4B53-874F-066E310B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4200" y="647700"/>
            <a:ext cx="8774191" cy="29678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>
                <a:solidFill>
                  <a:srgbClr val="000000"/>
                </a:solidFill>
                <a:latin typeface="Arial - 26"/>
              </a:rPr>
              <a:t>____niverzita  ____arlova  –  ____arlova  ____niverzita </a:t>
            </a:r>
          </a:p>
          <a:p>
            <a:endParaRPr lang="cs-CZ" sz="2000">
              <a:solidFill>
                <a:srgbClr val="000000"/>
              </a:solidFill>
              <a:latin typeface="Arial - 26"/>
            </a:endParaRPr>
          </a:p>
          <a:p>
            <a:r>
              <a:rPr lang="cs-CZ" sz="2000">
                <a:solidFill>
                  <a:srgbClr val="000000"/>
                </a:solidFill>
                <a:latin typeface="Arial - 26"/>
              </a:rPr>
              <a:t>____etlémská  ____aple – ____aple  ____etlémská</a:t>
            </a:r>
          </a:p>
          <a:p>
            <a:endParaRPr lang="cs-CZ" sz="2000">
              <a:solidFill>
                <a:srgbClr val="000000"/>
              </a:solidFill>
              <a:latin typeface="Arial - 26"/>
            </a:endParaRPr>
          </a:p>
          <a:p>
            <a:r>
              <a:rPr lang="cs-CZ" sz="2000">
                <a:solidFill>
                  <a:srgbClr val="000000"/>
                </a:solidFill>
                <a:latin typeface="Arial - 26"/>
              </a:rPr>
              <a:t>____ekret  ____utnohorský – ____utnohorský  ____ekret</a:t>
            </a:r>
          </a:p>
          <a:p>
            <a:endParaRPr lang="cs-CZ" sz="2000">
              <a:solidFill>
                <a:srgbClr val="000000"/>
              </a:solidFill>
              <a:latin typeface="Arial - 26"/>
            </a:endParaRPr>
          </a:p>
          <a:p>
            <a:r>
              <a:rPr lang="cs-CZ" sz="2000">
                <a:solidFill>
                  <a:srgbClr val="000000"/>
                </a:solidFill>
                <a:latin typeface="Arial - 26"/>
              </a:rPr>
              <a:t>____ible  ____ralická – ____ralická ____ible</a:t>
            </a:r>
          </a:p>
          <a:p>
            <a:endParaRPr lang="cs-CZ" sz="2000">
              <a:solidFill>
                <a:srgbClr val="000000"/>
              </a:solidFill>
              <a:latin typeface="Arial - 26"/>
            </a:endParaRPr>
          </a:p>
          <a:p>
            <a:r>
              <a:rPr lang="cs-CZ" sz="2000">
                <a:solidFill>
                  <a:srgbClr val="000000"/>
                </a:solidFill>
                <a:latin typeface="Arial - 26"/>
              </a:rPr>
              <a:t>____alackého  ____ost – ____ost ____alackého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44932D5-00B5-438E-AA6A-36E100F7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6700" y="304800"/>
            <a:ext cx="9271000" cy="46166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Arial - 24"/>
              </a:rPr>
              <a:t>___rganizace  ____pojených  ____národů  (OSN)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____edagogická  ____akulta   ___niverzity  ___ana  ___vangelisty  ____urkyně  (UJEP)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pl-PL">
                <a:solidFill>
                  <a:srgbClr val="000000"/>
                </a:solidFill>
                <a:latin typeface="Arial - 24"/>
              </a:rPr>
              <a:t>Chodím do ___ákladní  ____koly  v  Praze.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Chodím do  ____ákladní  ____koly  ____   ____ychnově  ____  ____ablonce  ____ad  ____isou.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cs-CZ">
                <a:solidFill>
                  <a:srgbClr val="000000"/>
                </a:solidFill>
                <a:latin typeface="Arial - 24"/>
              </a:rPr>
              <a:t>Chodím do  ____ákladní  ____koly  ____  ____ybníčkách  ve  ____trašnicích.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pl-PL">
                <a:solidFill>
                  <a:srgbClr val="000000"/>
                </a:solidFill>
                <a:latin typeface="Arial - 24"/>
              </a:rPr>
              <a:t>Studuji na  ____oukromém  ____ymnáziu  ____osefa  ____kvoreckého.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pl-PL">
                <a:solidFill>
                  <a:srgbClr val="000000"/>
                </a:solidFill>
                <a:latin typeface="Arial - 24"/>
              </a:rPr>
              <a:t>Moje teta pracuje na  ____ěstském  ____řadě.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pl-PL">
                <a:solidFill>
                  <a:srgbClr val="000000"/>
                </a:solidFill>
                <a:latin typeface="Arial - 24"/>
              </a:rPr>
              <a:t>Moje teta pracuje na  ____ěstském  ____řadě  ____  ____ečkách.</a:t>
            </a:r>
            <a:endParaRPr lang="cs-CZ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08290C59-BA2A-4B51-A3F0-3BB9CA8A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ele28a (2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0160000" cy="5920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age2.png">
            <a:extLst>
              <a:ext uri="{FF2B5EF4-FFF2-40B4-BE49-F238E27FC236}">
                <a16:creationId xmlns:a16="http://schemas.microsoft.com/office/drawing/2014/main" id="{1425F7B5-4925-4226-96B6-B590F04C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1104900"/>
            <a:ext cx="793854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Arial - 24"/>
              </a:rPr>
              <a:t>Pojedu  vlakem  do  ____rahy  na  ____lavní  ____ádraží.</a:t>
            </a:r>
          </a:p>
          <a:p>
            <a:endParaRPr lang="cs-CZ">
              <a:solidFill>
                <a:srgbClr val="000000"/>
              </a:solidFill>
              <a:latin typeface="Arial - 24"/>
            </a:endParaRPr>
          </a:p>
          <a:p>
            <a:r>
              <a:rPr lang="pl-PL">
                <a:solidFill>
                  <a:srgbClr val="000000"/>
                </a:solidFill>
                <a:latin typeface="Arial - 24"/>
              </a:rPr>
              <a:t>Pojedu  metrem  na  stanici  ____lavní  ____ádraží.</a:t>
            </a:r>
            <a:endParaRPr lang="cs-CZ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Obrázek 2" descr="Snímek obrazovky (15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63800"/>
            <a:ext cx="4953548" cy="32252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B3095968-4C24-4024-A2BB-084F711A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0900" y="520700"/>
            <a:ext cx="8565763" cy="44064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000">
                <a:solidFill>
                  <a:srgbClr val="000000"/>
                </a:solidFill>
                <a:latin typeface="Arial - 40"/>
              </a:rPr>
              <a:t>Podej tašku Karlovi</a:t>
            </a:r>
          </a:p>
          <a:p>
            <a:endParaRPr lang="cs-CZ" sz="3000">
              <a:solidFill>
                <a:srgbClr val="000000"/>
              </a:solidFill>
              <a:latin typeface="Arial - 40"/>
            </a:endParaRPr>
          </a:p>
          <a:p>
            <a:r>
              <a:rPr lang="cs-CZ" sz="3000">
                <a:solidFill>
                  <a:srgbClr val="000000"/>
                </a:solidFill>
                <a:latin typeface="Arial - 40"/>
              </a:rPr>
              <a:t>Václavovi se udělalo špatně.</a:t>
            </a:r>
          </a:p>
          <a:p>
            <a:endParaRPr lang="cs-CZ" sz="3000">
              <a:solidFill>
                <a:srgbClr val="000000"/>
              </a:solidFill>
              <a:latin typeface="Arial - 40"/>
            </a:endParaRPr>
          </a:p>
          <a:p>
            <a:r>
              <a:rPr lang="cs-CZ" sz="3000">
                <a:solidFill>
                  <a:srgbClr val="000000"/>
                </a:solidFill>
                <a:latin typeface="Arial - 40"/>
              </a:rPr>
              <a:t>Šimonovi kamarádi přišli včas.</a:t>
            </a:r>
          </a:p>
          <a:p>
            <a:endParaRPr lang="cs-CZ" sz="3000">
              <a:solidFill>
                <a:srgbClr val="000000"/>
              </a:solidFill>
              <a:latin typeface="Arial - 40"/>
            </a:endParaRPr>
          </a:p>
          <a:p>
            <a:r>
              <a:rPr lang="cs-CZ" sz="3000">
                <a:solidFill>
                  <a:srgbClr val="000000"/>
                </a:solidFill>
                <a:latin typeface="Arial - 40"/>
              </a:rPr>
              <a:t>Viděl jsem dva Romanovy spolužáky.</a:t>
            </a:r>
          </a:p>
          <a:p>
            <a:endParaRPr lang="cs-CZ" sz="3000">
              <a:solidFill>
                <a:srgbClr val="000000"/>
              </a:solidFill>
              <a:latin typeface="Arial - 40"/>
            </a:endParaRPr>
          </a:p>
          <a:p>
            <a:r>
              <a:rPr lang="cs-CZ" sz="3000">
                <a:solidFill>
                  <a:srgbClr val="000000"/>
                </a:solidFill>
                <a:latin typeface="Arial - 40"/>
              </a:rPr>
              <a:t>Pošli Zdeňkovy sestry pryč!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BAA951D4-E2A9-4547-B089-E3477FF1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5500" y="546100"/>
            <a:ext cx="8283111" cy="376192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>
                <a:solidFill>
                  <a:srgbClr val="000000"/>
                </a:solidFill>
                <a:latin typeface="Arial - 28"/>
              </a:rPr>
              <a:t>Dědečkov____  brýle ležely na stole.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cs-CZ" sz="2100">
                <a:solidFill>
                  <a:srgbClr val="000000"/>
                </a:solidFill>
                <a:latin typeface="Arial - 28"/>
              </a:rPr>
              <a:t>Kdo mi sebral památné brýle po dědečkov___?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es-ES" sz="2100">
                <a:solidFill>
                  <a:srgbClr val="000000"/>
                </a:solidFill>
                <a:latin typeface="Arial - 28"/>
              </a:rPr>
              <a:t>Dědečkov____ se u nás líbilo.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pl-PL" sz="2100">
                <a:solidFill>
                  <a:srgbClr val="000000"/>
                </a:solidFill>
                <a:latin typeface="Arial - 28"/>
              </a:rPr>
              <a:t>Dopis poslali i dědečkov____  kamarádi ze Sokola.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pl-PL" sz="2100">
                <a:solidFill>
                  <a:srgbClr val="000000"/>
                </a:solidFill>
                <a:latin typeface="Arial - 28"/>
              </a:rPr>
              <a:t>Na dědečkov____  přátele je spolehnutí.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pt-BR" sz="2100">
                <a:solidFill>
                  <a:srgbClr val="000000"/>
                </a:solidFill>
                <a:latin typeface="Arial - 28"/>
              </a:rPr>
              <a:t>Celou dobu si povídáme o dědečkov____.</a:t>
            </a:r>
            <a:endParaRPr lang="cs-CZ" sz="2100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706F8CBC-B4E2-4B27-B7E1-42B75D89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400" y="825500"/>
            <a:ext cx="10929316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>
                <a:solidFill>
                  <a:srgbClr val="000000"/>
                </a:solidFill>
                <a:latin typeface="Arial - 28"/>
              </a:rPr>
              <a:t>Dej Hynkov____  Pavlov____  sešity, jež tvému 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cs-CZ" sz="2100">
                <a:solidFill>
                  <a:srgbClr val="000000"/>
                </a:solidFill>
                <a:latin typeface="Arial - 28"/>
              </a:rPr>
              <a:t>bratrov____  přinesli Jáchymov____  spolužáci, 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cs-CZ" sz="2100">
                <a:solidFill>
                  <a:srgbClr val="000000"/>
                </a:solidFill>
                <a:latin typeface="Arial - 28"/>
              </a:rPr>
              <a:t>kteří již odpověděli na učitelov____  otázky </a:t>
            </a:r>
          </a:p>
          <a:p>
            <a:endParaRPr lang="cs-CZ" sz="2100">
              <a:solidFill>
                <a:srgbClr val="000000"/>
              </a:solidFill>
              <a:latin typeface="Arial - 28"/>
            </a:endParaRPr>
          </a:p>
          <a:p>
            <a:r>
              <a:rPr lang="cs-CZ" sz="2100">
                <a:solidFill>
                  <a:srgbClr val="000000"/>
                </a:solidFill>
                <a:latin typeface="Arial - 28"/>
              </a:rPr>
              <a:t>týkající se císařov____   řeči k  husitov___.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30AA87B7-F31B-428D-BF55-74D08B59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454</Words>
  <Application>Microsoft Office PowerPoint</Application>
  <PresentationFormat>Vlastní</PresentationFormat>
  <Paragraphs>118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 - 38</vt:lpstr>
      <vt:lpstr>Arial - 26</vt:lpstr>
      <vt:lpstr>Calibri</vt:lpstr>
      <vt:lpstr>Arial - 39</vt:lpstr>
      <vt:lpstr>Arial - 36</vt:lpstr>
      <vt:lpstr>Arial - 28</vt:lpstr>
      <vt:lpstr>Arial</vt:lpstr>
      <vt:lpstr>Arial - 40</vt:lpstr>
      <vt:lpstr>Arial - 31</vt:lpstr>
      <vt:lpstr>Arial - 24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pmartinovsky</dc:creator>
  <cp:lastModifiedBy>Prosická Kamila</cp:lastModifiedBy>
  <cp:revision>2</cp:revision>
  <dcterms:created xsi:type="dcterms:W3CDTF">2020-04-27T11:37:50Z</dcterms:created>
  <dcterms:modified xsi:type="dcterms:W3CDTF">2021-01-21T13:42:03Z</dcterms:modified>
</cp:coreProperties>
</file>