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4"/>
  </p:notesMasterIdLst>
  <p:sldIdLst>
    <p:sldId id="257" r:id="rId3"/>
    <p:sldId id="268" r:id="rId4"/>
    <p:sldId id="277" r:id="rId5"/>
    <p:sldId id="274" r:id="rId6"/>
    <p:sldId id="275" r:id="rId7"/>
    <p:sldId id="272" r:id="rId8"/>
    <p:sldId id="273" r:id="rId9"/>
    <p:sldId id="270" r:id="rId10"/>
    <p:sldId id="276" r:id="rId11"/>
    <p:sldId id="279" r:id="rId12"/>
    <p:sldId id="258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3D19"/>
    <a:srgbClr val="FFFE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44"/>
    <p:restoredTop sz="85879" autoAdjust="0"/>
  </p:normalViewPr>
  <p:slideViewPr>
    <p:cSldViewPr snapToGrid="0" snapToObjects="1">
      <p:cViewPr varScale="1">
        <p:scale>
          <a:sx n="60" d="100"/>
          <a:sy n="60" d="100"/>
        </p:scale>
        <p:origin x="60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objekt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F4C95-9F39-B34F-99A8-3DCCD0916A1A}" type="datetimeFigureOut">
              <a:rPr lang="cs-CZ" smtClean="0"/>
              <a:pPr/>
              <a:t>20.01.2019</a:t>
            </a:fld>
            <a:endParaRPr lang="cs-CZ"/>
          </a:p>
        </p:txBody>
      </p:sp>
      <p:sp>
        <p:nvSpPr>
          <p:cNvPr id="4" name="Zástupný objekt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objekt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objekt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objekt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7E7553-F109-0244-AF03-C6E6D57FEED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8393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Mapa ukazuje zakládající členy</a:t>
            </a:r>
            <a:r>
              <a:rPr lang="cs-CZ" baseline="0" dirty="0" smtClean="0"/>
              <a:t> NATO.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E7553-F109-0244-AF03-C6E6D57FEED2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0669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E7553-F109-0244-AF03-C6E6D57FEED2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1488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http://geoawesomeness.com/top-14-maps-charts-explain-nato/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E7553-F109-0244-AF03-C6E6D57FEED2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1277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41B15F9-5080-7F41-BB72-8263BD98B5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2C6A21B3-5821-4D4D-BC7C-7768EAD3C7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objekt pro datum 3">
            <a:extLst>
              <a:ext uri="{FF2B5EF4-FFF2-40B4-BE49-F238E27FC236}">
                <a16:creationId xmlns:a16="http://schemas.microsoft.com/office/drawing/2014/main" xmlns="" id="{B5A9BD62-73D1-5149-A2D3-24431ADBC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1476-7C51-6A49-9A05-7390298130D5}" type="datetime4">
              <a:rPr lang="cs-CZ" smtClean="0"/>
              <a:pPr/>
              <a:t>20. ledna 2019</a:t>
            </a:fld>
            <a:endParaRPr lang="cs-CZ"/>
          </a:p>
        </p:txBody>
      </p:sp>
      <p:sp>
        <p:nvSpPr>
          <p:cNvPr id="5" name="Zástupný objekt pro zápatí 4">
            <a:extLst>
              <a:ext uri="{FF2B5EF4-FFF2-40B4-BE49-F238E27FC236}">
                <a16:creationId xmlns:a16="http://schemas.microsoft.com/office/drawing/2014/main" xmlns="" id="{A7D0ECDC-9C10-DD4E-ADD5-C582940C6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www.obcankari.cz</a:t>
            </a:r>
          </a:p>
        </p:txBody>
      </p:sp>
      <p:sp>
        <p:nvSpPr>
          <p:cNvPr id="7" name="Zástupný objekt pro číslo snímku 5">
            <a:extLst>
              <a:ext uri="{FF2B5EF4-FFF2-40B4-BE49-F238E27FC236}">
                <a16:creationId xmlns:a16="http://schemas.microsoft.com/office/drawing/2014/main" xmlns="" id="{D8673B14-4883-9541-A892-EC9434F50C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53400" y="6159127"/>
            <a:ext cx="12241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E1152-3857-9B46-A5BD-B0888333B2DB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7125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EDAA02B-4E82-3E4F-9321-C1C71804E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jekt pro svislý text 2">
            <a:extLst>
              <a:ext uri="{FF2B5EF4-FFF2-40B4-BE49-F238E27FC236}">
                <a16:creationId xmlns:a16="http://schemas.microsoft.com/office/drawing/2014/main" xmlns="" id="{18016B00-5121-BD4A-8F9D-0DD3A6C8D1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jekt pro datum 3">
            <a:extLst>
              <a:ext uri="{FF2B5EF4-FFF2-40B4-BE49-F238E27FC236}">
                <a16:creationId xmlns:a16="http://schemas.microsoft.com/office/drawing/2014/main" xmlns="" id="{01945939-8829-6D41-8637-48AC9DE09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71246-EE68-9143-AF54-93E560EA4BE2}" type="datetime4">
              <a:rPr lang="cs-CZ" smtClean="0"/>
              <a:pPr/>
              <a:t>20. ledna 2019</a:t>
            </a:fld>
            <a:endParaRPr lang="cs-CZ"/>
          </a:p>
        </p:txBody>
      </p:sp>
      <p:sp>
        <p:nvSpPr>
          <p:cNvPr id="5" name="Zástupný objekt pro zápatí 4">
            <a:extLst>
              <a:ext uri="{FF2B5EF4-FFF2-40B4-BE49-F238E27FC236}">
                <a16:creationId xmlns:a16="http://schemas.microsoft.com/office/drawing/2014/main" xmlns="" id="{663E97C4-2AB6-DF43-9D79-9C87E93AA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www.obcankari.cz</a:t>
            </a:r>
          </a:p>
        </p:txBody>
      </p:sp>
      <p:sp>
        <p:nvSpPr>
          <p:cNvPr id="6" name="Zástupný objekt pro číslo snímku 5">
            <a:extLst>
              <a:ext uri="{FF2B5EF4-FFF2-40B4-BE49-F238E27FC236}">
                <a16:creationId xmlns:a16="http://schemas.microsoft.com/office/drawing/2014/main" xmlns="" id="{953BE16B-7846-E546-AC24-F76A2EA69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1152-3857-9B46-A5BD-B0888333B2D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0749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F339D1B3-6403-BD48-8EBB-0F7D089F9C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jekt pro svislý text 2">
            <a:extLst>
              <a:ext uri="{FF2B5EF4-FFF2-40B4-BE49-F238E27FC236}">
                <a16:creationId xmlns:a16="http://schemas.microsoft.com/office/drawing/2014/main" xmlns="" id="{2F3B68B1-6527-FD46-B9CF-CBF9E3F6FF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39300" y="365125"/>
            <a:ext cx="7433199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jekt pro datum 3">
            <a:extLst>
              <a:ext uri="{FF2B5EF4-FFF2-40B4-BE49-F238E27FC236}">
                <a16:creationId xmlns:a16="http://schemas.microsoft.com/office/drawing/2014/main" xmlns="" id="{22D9F790-8952-9740-840A-16B841B65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067B4-FC38-F542-858D-109320AEE0EE}" type="datetime4">
              <a:rPr lang="cs-CZ" smtClean="0"/>
              <a:pPr/>
              <a:t>20. ledna 2019</a:t>
            </a:fld>
            <a:endParaRPr lang="cs-CZ"/>
          </a:p>
        </p:txBody>
      </p:sp>
      <p:sp>
        <p:nvSpPr>
          <p:cNvPr id="5" name="Zástupný objekt pro zápatí 4">
            <a:extLst>
              <a:ext uri="{FF2B5EF4-FFF2-40B4-BE49-F238E27FC236}">
                <a16:creationId xmlns:a16="http://schemas.microsoft.com/office/drawing/2014/main" xmlns="" id="{8691AB12-86A2-A348-BE6F-B07453814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www.obcankari.cz</a:t>
            </a:r>
          </a:p>
        </p:txBody>
      </p:sp>
      <p:sp>
        <p:nvSpPr>
          <p:cNvPr id="6" name="Zástupný objekt pro číslo snímku 5">
            <a:extLst>
              <a:ext uri="{FF2B5EF4-FFF2-40B4-BE49-F238E27FC236}">
                <a16:creationId xmlns:a16="http://schemas.microsoft.com/office/drawing/2014/main" xmlns="" id="{0769407B-B8ED-7244-A5BF-5B21FD97A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1152-3857-9B46-A5BD-B0888333B2D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79458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xmlns="" id="{A8F547FA-D721-4F45-935B-1D793C864D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10904" y="2064524"/>
            <a:ext cx="5266008" cy="203939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>
                <a:solidFill>
                  <a:srgbClr val="E13E19"/>
                </a:solidFill>
                <a:latin typeface="+mn-lt"/>
              </a:defRPr>
            </a:lvl1pPr>
          </a:lstStyle>
          <a:p>
            <a:r>
              <a:rPr lang="cs-CZ" dirty="0"/>
              <a:t>Hlavní název prezentace</a:t>
            </a:r>
            <a:br>
              <a:rPr lang="cs-CZ" dirty="0"/>
            </a:br>
            <a:endParaRPr lang="cs-CZ" dirty="0"/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xmlns="" id="{007A5205-E983-C343-B169-E4246718B7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10903" y="3758772"/>
            <a:ext cx="5631766" cy="83938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rgbClr val="E13E1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Podnázev prezentace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Autor, datum, a další </a:t>
            </a:r>
            <a:r>
              <a:rPr lang="cs-CZ" dirty="0" err="1"/>
              <a:t>info</a:t>
            </a:r>
            <a:endParaRPr lang="cs-CZ" dirty="0"/>
          </a:p>
          <a:p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6120CDCE-1086-234D-8DD4-AA16527637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 rot="10800000">
            <a:off x="5537183" y="2209593"/>
            <a:ext cx="520700" cy="135890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992B7092-9D72-D04A-94A1-15B44DA31E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11604" y="758237"/>
            <a:ext cx="3810000" cy="509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6758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dnadpis 2">
            <a:extLst>
              <a:ext uri="{FF2B5EF4-FFF2-40B4-BE49-F238E27FC236}">
                <a16:creationId xmlns:a16="http://schemas.microsoft.com/office/drawing/2014/main" xmlns="" id="{E2A0CDDD-7100-9549-869F-98A5CFA23D2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79340" y="2268886"/>
            <a:ext cx="3119549" cy="2185969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rgbClr val="E13E1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Kontakt</a:t>
            </a:r>
          </a:p>
          <a:p>
            <a:r>
              <a:rPr lang="cs-CZ" dirty="0"/>
              <a:t>Rozloučení, poděkování</a:t>
            </a:r>
          </a:p>
          <a:p>
            <a:r>
              <a:rPr lang="cs-CZ" dirty="0"/>
              <a:t>ROK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A4BC95BE-0788-754E-A192-F0ED3108E1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7179171" y="2971007"/>
            <a:ext cx="325037" cy="84826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916809AA-308B-8B4D-B415-67FC93D481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00855" y="2851655"/>
            <a:ext cx="11176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175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C737CE7-173B-C44F-8C14-690B0E5ED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45D79829-62CB-E045-97C3-DBD5AFFCA5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jekt pro datum 3">
            <a:extLst>
              <a:ext uri="{FF2B5EF4-FFF2-40B4-BE49-F238E27FC236}">
                <a16:creationId xmlns:a16="http://schemas.microsoft.com/office/drawing/2014/main" xmlns="" id="{75EF4690-AEA7-A04C-9619-F9C3ED846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DA6BF-B757-134D-8CAD-87E29F4F2BA7}" type="datetime4">
              <a:rPr lang="cs-CZ" smtClean="0"/>
              <a:pPr/>
              <a:t>20. ledna 2019</a:t>
            </a:fld>
            <a:endParaRPr lang="cs-CZ"/>
          </a:p>
        </p:txBody>
      </p:sp>
      <p:sp>
        <p:nvSpPr>
          <p:cNvPr id="5" name="Zástupný objekt pro zápatí 4">
            <a:extLst>
              <a:ext uri="{FF2B5EF4-FFF2-40B4-BE49-F238E27FC236}">
                <a16:creationId xmlns:a16="http://schemas.microsoft.com/office/drawing/2014/main" xmlns="" id="{FD583B61-7AB0-9145-A4C2-CDF3534E2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www.obcankari.cz</a:t>
            </a:r>
          </a:p>
        </p:txBody>
      </p:sp>
      <p:sp>
        <p:nvSpPr>
          <p:cNvPr id="6" name="Zástupný objekt pro číslo snímku 5">
            <a:extLst>
              <a:ext uri="{FF2B5EF4-FFF2-40B4-BE49-F238E27FC236}">
                <a16:creationId xmlns:a16="http://schemas.microsoft.com/office/drawing/2014/main" xmlns="" id="{46E158B9-18B2-6C46-8363-ACAF1D78B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1152-3857-9B46-A5BD-B0888333B2D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9813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7E54F4B-D253-5449-AB1F-DC45A5F64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300" y="1709738"/>
            <a:ext cx="1020814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FA8ACD91-9320-A54D-A00B-0E31B3130C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9300" y="4589463"/>
            <a:ext cx="102081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objekt pro datum 3">
            <a:extLst>
              <a:ext uri="{FF2B5EF4-FFF2-40B4-BE49-F238E27FC236}">
                <a16:creationId xmlns:a16="http://schemas.microsoft.com/office/drawing/2014/main" xmlns="" id="{540C7645-9C4E-2242-B8D2-2093AB40E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1A5D2-C183-1B40-ADC4-E3ED0B7101B5}" type="datetime4">
              <a:rPr lang="cs-CZ" smtClean="0"/>
              <a:pPr/>
              <a:t>20. ledna 2019</a:t>
            </a:fld>
            <a:endParaRPr lang="cs-CZ"/>
          </a:p>
        </p:txBody>
      </p:sp>
      <p:sp>
        <p:nvSpPr>
          <p:cNvPr id="5" name="Zástupný objekt pro zápatí 4">
            <a:extLst>
              <a:ext uri="{FF2B5EF4-FFF2-40B4-BE49-F238E27FC236}">
                <a16:creationId xmlns:a16="http://schemas.microsoft.com/office/drawing/2014/main" xmlns="" id="{C1C1C30B-79D0-1A4C-BDDF-AAAC482BD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www.obcankari.cz</a:t>
            </a:r>
          </a:p>
        </p:txBody>
      </p:sp>
      <p:sp>
        <p:nvSpPr>
          <p:cNvPr id="6" name="Zástupný objekt pro číslo snímku 5">
            <a:extLst>
              <a:ext uri="{FF2B5EF4-FFF2-40B4-BE49-F238E27FC236}">
                <a16:creationId xmlns:a16="http://schemas.microsoft.com/office/drawing/2014/main" xmlns="" id="{49E4B6F3-5E6B-214E-8D78-98DE2AB9A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1152-3857-9B46-A5BD-B0888333B2D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3771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607E729-EA84-CA4A-B1A4-D5F239D42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8F505B52-5823-6D48-8595-0E720ABC68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5626" y="1844675"/>
            <a:ext cx="5046406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objekt pro datum 4">
            <a:extLst>
              <a:ext uri="{FF2B5EF4-FFF2-40B4-BE49-F238E27FC236}">
                <a16:creationId xmlns:a16="http://schemas.microsoft.com/office/drawing/2014/main" xmlns="" id="{388E6123-9229-BB46-BF6E-427C685E2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26F03-4AE5-4540-B4F5-6A166FF3E9EE}" type="datetime4">
              <a:rPr lang="cs-CZ" smtClean="0"/>
              <a:pPr/>
              <a:t>20. ledna 2019</a:t>
            </a:fld>
            <a:endParaRPr lang="cs-CZ"/>
          </a:p>
        </p:txBody>
      </p:sp>
      <p:sp>
        <p:nvSpPr>
          <p:cNvPr id="6" name="Zástupný objekt pro zápatí 5">
            <a:extLst>
              <a:ext uri="{FF2B5EF4-FFF2-40B4-BE49-F238E27FC236}">
                <a16:creationId xmlns:a16="http://schemas.microsoft.com/office/drawing/2014/main" xmlns="" id="{D3E6F04F-A026-B346-996E-6B3446F70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www.obcankari.cz</a:t>
            </a:r>
          </a:p>
        </p:txBody>
      </p:sp>
      <p:sp>
        <p:nvSpPr>
          <p:cNvPr id="7" name="Zástupný objekt pro číslo snímku 6">
            <a:extLst>
              <a:ext uri="{FF2B5EF4-FFF2-40B4-BE49-F238E27FC236}">
                <a16:creationId xmlns:a16="http://schemas.microsoft.com/office/drawing/2014/main" xmlns="" id="{D8460F26-9360-6B41-9A84-AD87AB12D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1152-3857-9B46-A5BD-B0888333B2D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xmlns="" id="{EF20833E-D3C2-6347-AC3D-7B4947A3717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07394" y="1825625"/>
            <a:ext cx="5046406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313139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45F1261-4221-5540-958C-4A01938A5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300" y="365125"/>
            <a:ext cx="10216087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C57B1188-D1E0-F54B-B401-F8421E320A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9300" y="1685926"/>
            <a:ext cx="499468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90A28B3B-C098-B845-9A18-F761243DC9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39300" y="2509838"/>
            <a:ext cx="4994685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objekt pro datum 6">
            <a:extLst>
              <a:ext uri="{FF2B5EF4-FFF2-40B4-BE49-F238E27FC236}">
                <a16:creationId xmlns:a16="http://schemas.microsoft.com/office/drawing/2014/main" xmlns="" id="{23D14A51-BDCA-4741-AF4C-92C0DEE1F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78603-0687-9044-83E7-9D20671914A4}" type="datetime4">
              <a:rPr lang="cs-CZ" smtClean="0"/>
              <a:pPr/>
              <a:t>20. ledna 2019</a:t>
            </a:fld>
            <a:endParaRPr lang="cs-CZ"/>
          </a:p>
        </p:txBody>
      </p:sp>
      <p:sp>
        <p:nvSpPr>
          <p:cNvPr id="8" name="Zástupný objekt pro zápatí 7">
            <a:extLst>
              <a:ext uri="{FF2B5EF4-FFF2-40B4-BE49-F238E27FC236}">
                <a16:creationId xmlns:a16="http://schemas.microsoft.com/office/drawing/2014/main" xmlns="" id="{59A79A4D-F36F-DA4D-8EE6-D2A8772E0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www.obcankari.cz</a:t>
            </a:r>
          </a:p>
        </p:txBody>
      </p:sp>
      <p:sp>
        <p:nvSpPr>
          <p:cNvPr id="9" name="Zástupný objekt pro číslo snímku 8">
            <a:extLst>
              <a:ext uri="{FF2B5EF4-FFF2-40B4-BE49-F238E27FC236}">
                <a16:creationId xmlns:a16="http://schemas.microsoft.com/office/drawing/2014/main" xmlns="" id="{3D11ECD9-4EAD-8745-9810-64EABE9CD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1152-3857-9B46-A5BD-B0888333B2D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obsah 3">
            <a:extLst>
              <a:ext uri="{FF2B5EF4-FFF2-40B4-BE49-F238E27FC236}">
                <a16:creationId xmlns:a16="http://schemas.microsoft.com/office/drawing/2014/main" xmlns="" id="{B6970E29-F070-C24F-918E-CCC84390877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60702" y="2509838"/>
            <a:ext cx="4994685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1" name="Zástupný text 2">
            <a:extLst>
              <a:ext uri="{FF2B5EF4-FFF2-40B4-BE49-F238E27FC236}">
                <a16:creationId xmlns:a16="http://schemas.microsoft.com/office/drawing/2014/main" xmlns="" id="{0FBC5CF1-E1EE-2140-879D-1DC283681A77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69475" y="1685926"/>
            <a:ext cx="499468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522555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85ABB84-C9CC-6040-BC7E-A18211A01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jekt pro datum 2">
            <a:extLst>
              <a:ext uri="{FF2B5EF4-FFF2-40B4-BE49-F238E27FC236}">
                <a16:creationId xmlns:a16="http://schemas.microsoft.com/office/drawing/2014/main" xmlns="" id="{5F918192-7FFC-F449-BC60-4E4B58D2A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FC50F-86FB-3140-8340-A6ECF5D61ABD}" type="datetime4">
              <a:rPr lang="cs-CZ" smtClean="0"/>
              <a:pPr/>
              <a:t>20. ledna 2019</a:t>
            </a:fld>
            <a:endParaRPr lang="cs-CZ"/>
          </a:p>
        </p:txBody>
      </p:sp>
      <p:sp>
        <p:nvSpPr>
          <p:cNvPr id="4" name="Zástupný objekt pro zápatí 3">
            <a:extLst>
              <a:ext uri="{FF2B5EF4-FFF2-40B4-BE49-F238E27FC236}">
                <a16:creationId xmlns:a16="http://schemas.microsoft.com/office/drawing/2014/main" xmlns="" id="{6787331B-55BF-D94C-89E6-48DDB94A1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www.obcankari.cz</a:t>
            </a:r>
          </a:p>
        </p:txBody>
      </p:sp>
      <p:sp>
        <p:nvSpPr>
          <p:cNvPr id="5" name="Zástupný objekt pro číslo snímku 4">
            <a:extLst>
              <a:ext uri="{FF2B5EF4-FFF2-40B4-BE49-F238E27FC236}">
                <a16:creationId xmlns:a16="http://schemas.microsoft.com/office/drawing/2014/main" xmlns="" id="{C57D06A2-CC4F-2449-BF14-ACE823DF7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1152-3857-9B46-A5BD-B0888333B2D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3056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o datum 1">
            <a:extLst>
              <a:ext uri="{FF2B5EF4-FFF2-40B4-BE49-F238E27FC236}">
                <a16:creationId xmlns:a16="http://schemas.microsoft.com/office/drawing/2014/main" xmlns="" id="{B20352EB-4AB3-494E-9F72-27ECAE455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466F-FA8A-FD45-94E7-CD2BF04A1240}" type="datetime4">
              <a:rPr lang="cs-CZ" smtClean="0"/>
              <a:pPr/>
              <a:t>20. ledna 2019</a:t>
            </a:fld>
            <a:endParaRPr lang="cs-CZ"/>
          </a:p>
        </p:txBody>
      </p:sp>
      <p:sp>
        <p:nvSpPr>
          <p:cNvPr id="3" name="Zástupný objekt pro zápatí 2">
            <a:extLst>
              <a:ext uri="{FF2B5EF4-FFF2-40B4-BE49-F238E27FC236}">
                <a16:creationId xmlns:a16="http://schemas.microsoft.com/office/drawing/2014/main" xmlns="" id="{AFF39C19-32FD-8F47-83FC-7F233895C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www.obcankari.cz</a:t>
            </a:r>
          </a:p>
        </p:txBody>
      </p:sp>
      <p:sp>
        <p:nvSpPr>
          <p:cNvPr id="4" name="Zástupný objekt pro číslo snímku 3">
            <a:extLst>
              <a:ext uri="{FF2B5EF4-FFF2-40B4-BE49-F238E27FC236}">
                <a16:creationId xmlns:a16="http://schemas.microsoft.com/office/drawing/2014/main" xmlns="" id="{D7AC6DEF-4952-164E-B810-B794ACE4D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1152-3857-9B46-A5BD-B0888333B2D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2336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EBB74E0-0C85-4043-B003-ACB1EF4FB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301" y="457200"/>
            <a:ext cx="363272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F49BF529-643E-E142-9943-226C4F940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9A78ABB6-E2D8-6B43-98B7-03527BF6F8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39301" y="2057400"/>
            <a:ext cx="363272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objekt pro datum 4">
            <a:extLst>
              <a:ext uri="{FF2B5EF4-FFF2-40B4-BE49-F238E27FC236}">
                <a16:creationId xmlns:a16="http://schemas.microsoft.com/office/drawing/2014/main" xmlns="" id="{57F7647B-63F7-654A-93AC-862F01198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DF062-C6CF-F042-9337-52BE4F53BE33}" type="datetime4">
              <a:rPr lang="cs-CZ" smtClean="0"/>
              <a:pPr/>
              <a:t>20. ledna 2019</a:t>
            </a:fld>
            <a:endParaRPr lang="cs-CZ"/>
          </a:p>
        </p:txBody>
      </p:sp>
      <p:sp>
        <p:nvSpPr>
          <p:cNvPr id="6" name="Zástupný objekt pro zápatí 5">
            <a:extLst>
              <a:ext uri="{FF2B5EF4-FFF2-40B4-BE49-F238E27FC236}">
                <a16:creationId xmlns:a16="http://schemas.microsoft.com/office/drawing/2014/main" xmlns="" id="{3E596F77-899A-6746-813A-A51CF5D81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www.obcankari.cz</a:t>
            </a:r>
          </a:p>
        </p:txBody>
      </p:sp>
      <p:sp>
        <p:nvSpPr>
          <p:cNvPr id="7" name="Zástupný objekt pro číslo snímku 6">
            <a:extLst>
              <a:ext uri="{FF2B5EF4-FFF2-40B4-BE49-F238E27FC236}">
                <a16:creationId xmlns:a16="http://schemas.microsoft.com/office/drawing/2014/main" xmlns="" id="{12262B89-F6FE-F942-A8B6-A4346C208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1152-3857-9B46-A5BD-B0888333B2D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6821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09078BF-AD6C-264F-8E9E-6885AEFD3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301" y="457200"/>
            <a:ext cx="363272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jekt obrázku 2">
            <a:extLst>
              <a:ext uri="{FF2B5EF4-FFF2-40B4-BE49-F238E27FC236}">
                <a16:creationId xmlns:a16="http://schemas.microsoft.com/office/drawing/2014/main" xmlns="" id="{34510931-BADA-724E-98FE-EDB41082A1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CF8F7CB2-3EA1-274B-8ECD-8CAFC51CE9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39301" y="2057400"/>
            <a:ext cx="363272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objekt pro datum 4">
            <a:extLst>
              <a:ext uri="{FF2B5EF4-FFF2-40B4-BE49-F238E27FC236}">
                <a16:creationId xmlns:a16="http://schemas.microsoft.com/office/drawing/2014/main" xmlns="" id="{15A026CE-23DA-704C-BA3E-F13CD3027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BE15-EC7B-CC4E-9543-434DBA8A73B9}" type="datetime4">
              <a:rPr lang="cs-CZ" smtClean="0"/>
              <a:pPr/>
              <a:t>20. ledna 2019</a:t>
            </a:fld>
            <a:endParaRPr lang="cs-CZ"/>
          </a:p>
        </p:txBody>
      </p:sp>
      <p:sp>
        <p:nvSpPr>
          <p:cNvPr id="6" name="Zástupný objekt pro zápatí 5">
            <a:extLst>
              <a:ext uri="{FF2B5EF4-FFF2-40B4-BE49-F238E27FC236}">
                <a16:creationId xmlns:a16="http://schemas.microsoft.com/office/drawing/2014/main" xmlns="" id="{CC861A01-2E01-F74F-92FE-70C047B74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www.obcankari.cz</a:t>
            </a:r>
          </a:p>
        </p:txBody>
      </p:sp>
      <p:sp>
        <p:nvSpPr>
          <p:cNvPr id="7" name="Zástupný objekt pro číslo snímku 6">
            <a:extLst>
              <a:ext uri="{FF2B5EF4-FFF2-40B4-BE49-F238E27FC236}">
                <a16:creationId xmlns:a16="http://schemas.microsoft.com/office/drawing/2014/main" xmlns="" id="{EFB97FEE-670D-B742-B35C-80FC4029D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1152-3857-9B46-A5BD-B0888333B2D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8097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o nadpis 1">
            <a:extLst>
              <a:ext uri="{FF2B5EF4-FFF2-40B4-BE49-F238E27FC236}">
                <a16:creationId xmlns:a16="http://schemas.microsoft.com/office/drawing/2014/main" xmlns="" id="{CD294301-B88C-AE49-9B61-8DDCEC15A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626" y="365125"/>
            <a:ext cx="102181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1A9EEAD6-140A-E04C-873A-C81C4D434A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5626" y="1825625"/>
            <a:ext cx="10218174" cy="3911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jekt pro datum 3">
            <a:extLst>
              <a:ext uri="{FF2B5EF4-FFF2-40B4-BE49-F238E27FC236}">
                <a16:creationId xmlns:a16="http://schemas.microsoft.com/office/drawing/2014/main" xmlns="" id="{5EDBA56A-6E68-0549-AF35-BBF88B8D08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39301" y="615912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1D6CB-F282-064C-B947-5BD62C873AFF}" type="datetime4">
              <a:rPr lang="cs-CZ" smtClean="0"/>
              <a:pPr/>
              <a:t>20. ledna 2019</a:t>
            </a:fld>
            <a:endParaRPr lang="cs-CZ"/>
          </a:p>
        </p:txBody>
      </p:sp>
      <p:sp>
        <p:nvSpPr>
          <p:cNvPr id="5" name="Zástupný objekt pro zápatí 4">
            <a:extLst>
              <a:ext uri="{FF2B5EF4-FFF2-40B4-BE49-F238E27FC236}">
                <a16:creationId xmlns:a16="http://schemas.microsoft.com/office/drawing/2014/main" xmlns="" id="{BEFCEFDE-20B7-FE4E-B596-F29905B94F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5912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dirty="0" err="1"/>
              <a:t>www.obcankari.cz</a:t>
            </a:r>
            <a:endParaRPr lang="cs-CZ" dirty="0"/>
          </a:p>
        </p:txBody>
      </p:sp>
      <p:sp>
        <p:nvSpPr>
          <p:cNvPr id="6" name="Zástupný objekt pro číslo snímku 5">
            <a:extLst>
              <a:ext uri="{FF2B5EF4-FFF2-40B4-BE49-F238E27FC236}">
                <a16:creationId xmlns:a16="http://schemas.microsoft.com/office/drawing/2014/main" xmlns="" id="{837986D1-8EBF-694A-9561-6711918098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53400" y="6159127"/>
            <a:ext cx="12241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E1152-3857-9B46-A5BD-B0888333B2DB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31AC8CD5-571C-BE40-AC31-AAE7EDCCB24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10334" y="260397"/>
            <a:ext cx="642882" cy="81090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15B34487-FB6D-9D42-BFFA-57393447A1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alphaModFix amt="41000"/>
          </a:blip>
          <a:srcRect/>
          <a:stretch/>
        </p:blipFill>
        <p:spPr>
          <a:xfrm>
            <a:off x="291942" y="6089701"/>
            <a:ext cx="479665" cy="47966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72A0387C-8C30-1347-9088-C7301A767F0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alphaModFix amt="65000"/>
          </a:blip>
          <a:stretch>
            <a:fillRect/>
          </a:stretch>
        </p:blipFill>
        <p:spPr>
          <a:xfrm>
            <a:off x="9689713" y="6137905"/>
            <a:ext cx="2076990" cy="42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799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E23D1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E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5193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9DD0FAE-0C69-EE4E-9ECA-A29AB75FA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57111" y="2064524"/>
            <a:ext cx="5266008" cy="2039392"/>
          </a:xfrm>
        </p:spPr>
        <p:txBody>
          <a:bodyPr anchor="t" anchorCtr="0"/>
          <a:lstStyle/>
          <a:p>
            <a:r>
              <a:rPr lang="cs-CZ" dirty="0" smtClean="0">
                <a:solidFill>
                  <a:srgbClr val="E23D19"/>
                </a:solidFill>
              </a:rPr>
              <a:t>Bezpečnost a NATO</a:t>
            </a:r>
            <a:endParaRPr lang="cs-CZ" dirty="0">
              <a:solidFill>
                <a:srgbClr val="E23D19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CF160DD5-C970-8E4A-94B0-2A3910E2FD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92974" y="3758772"/>
            <a:ext cx="5631766" cy="839384"/>
          </a:xfrm>
        </p:spPr>
        <p:txBody>
          <a:bodyPr anchor="t" anchorCtr="0"/>
          <a:lstStyle/>
          <a:p>
            <a:endParaRPr lang="cs-CZ" dirty="0">
              <a:solidFill>
                <a:srgbClr val="E23D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82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Členské státy NATO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BE15-EC7B-CC4E-9543-434DBA8A73B9}" type="datetime4">
              <a:rPr lang="cs-CZ" smtClean="0"/>
              <a:pPr/>
              <a:t>20. ledna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www.obcankari.cz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1152-3857-9B46-A5BD-B0888333B2DB}" type="slidenum">
              <a:rPr lang="cs-CZ" smtClean="0"/>
              <a:pPr/>
              <a:t>10</a:t>
            </a:fld>
            <a:endParaRPr lang="cs-CZ"/>
          </a:p>
        </p:txBody>
      </p:sp>
      <p:pic>
        <p:nvPicPr>
          <p:cNvPr id="9" name="Picture 2" descr="VÃ½sledek obrÃ¡zku pro nato ma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1" r="6594" b="24573"/>
          <a:stretch/>
        </p:blipFill>
        <p:spPr bwMode="auto">
          <a:xfrm>
            <a:off x="5183188" y="1768599"/>
            <a:ext cx="6172200" cy="321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141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>
            <a:extLst>
              <a:ext uri="{FF2B5EF4-FFF2-40B4-BE49-F238E27FC236}">
                <a16:creationId xmlns:a16="http://schemas.microsoft.com/office/drawing/2014/main" xmlns="" id="{57214F22-9437-184B-A3B1-A1C1C237B8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0" y="2349563"/>
            <a:ext cx="3441289" cy="2185969"/>
          </a:xfrm>
        </p:spPr>
        <p:txBody>
          <a:bodyPr anchor="ctr" anchorCtr="0"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439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Jaké jsou zájmy občana České republiky?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DA6BF-B757-134D-8CAD-87E29F4F2BA7}" type="datetime4">
              <a:rPr lang="cs-CZ" smtClean="0"/>
              <a:pPr/>
              <a:t>20. ledna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www.obcankari.cz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1152-3857-9B46-A5BD-B0888333B2DB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473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Jaké jsou zájmy občana České republiky?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základní životní potřeby</a:t>
            </a:r>
          </a:p>
          <a:p>
            <a:r>
              <a:rPr lang="cs-CZ" dirty="0"/>
              <a:t>l</a:t>
            </a:r>
            <a:r>
              <a:rPr lang="cs-CZ" dirty="0" smtClean="0"/>
              <a:t>idská práva</a:t>
            </a:r>
          </a:p>
          <a:p>
            <a:r>
              <a:rPr lang="cs-CZ" dirty="0" smtClean="0"/>
              <a:t>jiné individuální zájmy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DA6BF-B757-134D-8CAD-87E29F4F2BA7}" type="datetime4">
              <a:rPr lang="cs-CZ" smtClean="0"/>
              <a:pPr/>
              <a:t>20. ledna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www.obcankari.cz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1152-3857-9B46-A5BD-B0888333B2DB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685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Bezpečí a jeho zajištění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jedinec x stát x mezinárodní organizace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i="1" dirty="0" smtClean="0"/>
              <a:t>Ve vaší zemi se v posledním měsíci odehrály dva teroristické útoky. Oba byly spáchány doma vyrobenou bombou ve veřejném dopravním prostředku.</a:t>
            </a:r>
            <a:endParaRPr lang="cs-CZ" i="1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DA6BF-B757-134D-8CAD-87E29F4F2BA7}" type="datetime4">
              <a:rPr lang="cs-CZ" smtClean="0"/>
              <a:pPr/>
              <a:t>20. ledna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www.obcankari.cz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1152-3857-9B46-A5BD-B0888333B2DB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37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35625" y="365125"/>
            <a:ext cx="10432597" cy="1325563"/>
          </a:xfrm>
        </p:spPr>
        <p:txBody>
          <a:bodyPr/>
          <a:lstStyle/>
          <a:p>
            <a:r>
              <a:rPr lang="cs-CZ" dirty="0"/>
              <a:t>NATO </a:t>
            </a:r>
            <a:r>
              <a:rPr lang="cs-CZ" sz="2800" dirty="0" smtClean="0"/>
              <a:t>(</a:t>
            </a:r>
            <a:r>
              <a:rPr lang="cs-CZ" sz="2800" dirty="0" err="1"/>
              <a:t>North</a:t>
            </a:r>
            <a:r>
              <a:rPr lang="cs-CZ" sz="2800" dirty="0"/>
              <a:t> </a:t>
            </a:r>
            <a:r>
              <a:rPr lang="cs-CZ" sz="2800" dirty="0" err="1"/>
              <a:t>Atlantic</a:t>
            </a:r>
            <a:r>
              <a:rPr lang="cs-CZ" sz="2800" dirty="0"/>
              <a:t> </a:t>
            </a:r>
            <a:r>
              <a:rPr lang="cs-CZ" sz="2800" dirty="0" err="1"/>
              <a:t>Treaty</a:t>
            </a:r>
            <a:r>
              <a:rPr lang="cs-CZ" sz="2800" dirty="0"/>
              <a:t> </a:t>
            </a:r>
            <a:r>
              <a:rPr lang="cs-CZ" sz="2800" dirty="0" err="1" smtClean="0"/>
              <a:t>Organisation</a:t>
            </a:r>
            <a:r>
              <a:rPr lang="cs-CZ" sz="2800" dirty="0" smtClean="0"/>
              <a:t> – Severoatlantická aliance)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35626" y="1825625"/>
            <a:ext cx="10218174" cy="4245566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1949 – Washingtonská smlouva			</a:t>
            </a:r>
            <a:endParaRPr lang="cs-CZ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Členské státy </a:t>
            </a:r>
          </a:p>
          <a:p>
            <a:r>
              <a:rPr lang="cs-CZ" dirty="0"/>
              <a:t>j</a:t>
            </a:r>
            <a:r>
              <a:rPr lang="cs-CZ" i="1" dirty="0"/>
              <a:t>sou odhodlány hájit svobodu, společné dědictví a kulturu svých národů, založenou na zásadách demokracie, svobody jednotlivce a právního řádu.</a:t>
            </a:r>
          </a:p>
          <a:p>
            <a:r>
              <a:rPr lang="cs-CZ" i="1" dirty="0"/>
              <a:t>jsou rozhodnuty spojit své úsilí o kolektivní obranu a zachování míru a bezpečnosti</a:t>
            </a:r>
            <a:r>
              <a:rPr lang="cs-CZ" i="1" dirty="0" smtClean="0"/>
              <a:t>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DA6BF-B757-134D-8CAD-87E29F4F2BA7}" type="datetime4">
              <a:rPr lang="cs-CZ" smtClean="0"/>
              <a:pPr/>
              <a:t>20. ledna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www.obcankari.cz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1152-3857-9B46-A5BD-B0888333B2DB}" type="slidenum">
              <a:rPr lang="cs-CZ" smtClean="0"/>
              <a:pPr/>
              <a:t>5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/>
          <a:srcRect l="38285" t="33953" r="15233" b="20466"/>
          <a:stretch/>
        </p:blipFill>
        <p:spPr>
          <a:xfrm>
            <a:off x="6952835" y="1608833"/>
            <a:ext cx="4241475" cy="233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23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Článek 1 a 2 Washingtonské smlouvy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Smluvní strany se zavazují, jak je uvedeno v Chartě OSN, </a:t>
            </a:r>
            <a:r>
              <a:rPr lang="cs-CZ" b="1" dirty="0">
                <a:solidFill>
                  <a:srgbClr val="FF0000"/>
                </a:solidFill>
              </a:rPr>
              <a:t>urovnávat veškeré mezinárodní spory, v nichž mohou být účastny, mírovými prostředky </a:t>
            </a:r>
            <a:r>
              <a:rPr lang="cs-CZ" dirty="0"/>
              <a:t>tak, aby nebyl ohrožen mezinárodní mír, bezpečnost a spravedlnost, a zdržet se ve svých mezinárodních vztazích hrozby silou nebo použití síly jakýmkoli způsobem neslučitelným s cíli OSN.</a:t>
            </a:r>
          </a:p>
          <a:p>
            <a:r>
              <a:rPr lang="cs-CZ" dirty="0"/>
              <a:t>Smluvní strany budou </a:t>
            </a:r>
            <a:r>
              <a:rPr lang="cs-CZ" b="1" dirty="0">
                <a:solidFill>
                  <a:srgbClr val="FF0000"/>
                </a:solidFill>
              </a:rPr>
              <a:t>přispívat k dalšímu rozvoji mírových a přátelských mezinárodních vztahů </a:t>
            </a:r>
            <a:r>
              <a:rPr lang="cs-CZ" dirty="0"/>
              <a:t>posilováním svých svobodných institucí, usilováním o lepší porozumění zásadám, na nichž jsou tyto instituce založeny, a </a:t>
            </a:r>
            <a:r>
              <a:rPr lang="cs-CZ" b="1" dirty="0">
                <a:solidFill>
                  <a:srgbClr val="FF0000"/>
                </a:solidFill>
              </a:rPr>
              <a:t>vytvářením podmínek pro stabilitu a blahobyt</a:t>
            </a:r>
            <a:r>
              <a:rPr lang="cs-CZ" dirty="0"/>
              <a:t>. Budou usilovat o vyloučení z konfliktu ze své mezinárodní hospodářské politiky a budou </a:t>
            </a:r>
            <a:r>
              <a:rPr lang="cs-CZ" b="1" dirty="0">
                <a:solidFill>
                  <a:srgbClr val="FF0000"/>
                </a:solidFill>
              </a:rPr>
              <a:t>podporovat hospodářskou spolupráci </a:t>
            </a:r>
            <a:r>
              <a:rPr lang="cs-CZ" dirty="0"/>
              <a:t>mezi všemi smluvními stranami jednotlivě nebo společně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DA6BF-B757-134D-8CAD-87E29F4F2BA7}" type="datetime4">
              <a:rPr lang="cs-CZ" smtClean="0"/>
              <a:pPr/>
              <a:t>20. ledna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www.obcankari.cz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1152-3857-9B46-A5BD-B0888333B2DB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991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Článek 5 Washingtonské smlouvy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Smluvní strany se dohodly, že </a:t>
            </a:r>
            <a:r>
              <a:rPr lang="cs-CZ" b="1" dirty="0">
                <a:solidFill>
                  <a:srgbClr val="FF0000"/>
                </a:solidFill>
              </a:rPr>
              <a:t>ozbrojený útok proti jedné nebo více z nich v Evropě nebo Severní Americe bude považován za útok proti všem</a:t>
            </a:r>
            <a:r>
              <a:rPr lang="cs-CZ" dirty="0"/>
              <a:t>, a proto se dohodly, že </a:t>
            </a:r>
            <a:r>
              <a:rPr lang="cs-CZ" dirty="0" smtClean="0"/>
              <a:t>dojde-li </a:t>
            </a:r>
            <a:r>
              <a:rPr lang="cs-CZ" dirty="0"/>
              <a:t>k takovémuto ozbrojenému útoku, každá z nich, uplatňujíc právo na individuální nebo kolektivní sebeobranu uznané článkem 51 Charty OSN, pomůže smluvní straně nebo stranám takto napadeným tím, že </a:t>
            </a:r>
            <a:r>
              <a:rPr lang="cs-CZ" b="1" dirty="0">
                <a:solidFill>
                  <a:srgbClr val="FF0000"/>
                </a:solidFill>
              </a:rPr>
              <a:t>neprodleně podnikne sama a v součinnosti s ostatními stranami takovou akci, jakou bude považovat za nutnou</a:t>
            </a:r>
            <a:r>
              <a:rPr lang="cs-CZ" dirty="0"/>
              <a:t>, včetně použití ozbrojené síly, s cílem obnovit a zachovat bezpečnost severoatlantického prostoru. Každý takový útok a veškerá opatření učiněna v jeho důsledku budou neprodleně oznámena Radě bezpečnosti. Tato opatření budou ukončena, jakmile Rada bezpečnosti přijme opatření nutná pro obnovení a zachování mezinárodního míru a bezpečnosti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DA6BF-B757-134D-8CAD-87E29F4F2BA7}" type="datetime4">
              <a:rPr lang="cs-CZ" smtClean="0"/>
              <a:pPr/>
              <a:t>20. ledna 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www.obcankari.cz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1152-3857-9B46-A5BD-B0888333B2DB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160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Fungování NATO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konečné </a:t>
            </a:r>
            <a:r>
              <a:rPr lang="cs-CZ" dirty="0"/>
              <a:t>rozhodnutí musí mít podporu všech </a:t>
            </a:r>
            <a:r>
              <a:rPr lang="cs-CZ" dirty="0" smtClean="0"/>
              <a:t>zemí, které jsou si v hlasování zcela rovny – </a:t>
            </a:r>
            <a:r>
              <a:rPr lang="cs-CZ" b="1" dirty="0" smtClean="0"/>
              <a:t>konsensus</a:t>
            </a:r>
          </a:p>
          <a:p>
            <a:r>
              <a:rPr lang="cs-CZ" dirty="0" smtClean="0"/>
              <a:t>aliance </a:t>
            </a:r>
            <a:r>
              <a:rPr lang="cs-CZ" dirty="0"/>
              <a:t>prosazuje </a:t>
            </a:r>
            <a:r>
              <a:rPr lang="cs-CZ" b="1" dirty="0"/>
              <a:t>demokratické hodnoty </a:t>
            </a:r>
            <a:r>
              <a:rPr lang="cs-CZ" dirty="0"/>
              <a:t>a usiluje o </a:t>
            </a:r>
            <a:r>
              <a:rPr lang="cs-CZ" b="1" dirty="0"/>
              <a:t>mírové řešení </a:t>
            </a:r>
            <a:r>
              <a:rPr lang="cs-CZ" dirty="0" smtClean="0"/>
              <a:t>konfliktů</a:t>
            </a:r>
          </a:p>
          <a:p>
            <a:r>
              <a:rPr lang="cs-CZ" dirty="0"/>
              <a:t>p</a:t>
            </a:r>
            <a:r>
              <a:rPr lang="cs-CZ" dirty="0" smtClean="0"/>
              <a:t>ro zajištění </a:t>
            </a:r>
            <a:r>
              <a:rPr lang="cs-CZ" b="1" dirty="0" smtClean="0"/>
              <a:t>stability v okolí členských států </a:t>
            </a:r>
            <a:r>
              <a:rPr lang="cs-CZ" dirty="0" smtClean="0"/>
              <a:t>NATO působilo a působí v různých částech světa</a:t>
            </a:r>
          </a:p>
          <a:p>
            <a:r>
              <a:rPr lang="cs-CZ" dirty="0" smtClean="0"/>
              <a:t>spolupráce s nečlenskými zeměmi v boji proti terorismu, </a:t>
            </a:r>
            <a:r>
              <a:rPr lang="cs-CZ" dirty="0" err="1" smtClean="0"/>
              <a:t>kyberútokům</a:t>
            </a:r>
            <a:r>
              <a:rPr lang="cs-CZ" dirty="0" smtClean="0"/>
              <a:t> atd.</a:t>
            </a:r>
          </a:p>
          <a:p>
            <a:endParaRPr lang="cs-CZ" dirty="0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DA6BF-B757-134D-8CAD-87E29F4F2BA7}" type="datetime4">
              <a:rPr lang="cs-CZ" smtClean="0"/>
              <a:pPr/>
              <a:t>20. ledna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www.obcankari.cz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1152-3857-9B46-A5BD-B0888333B2DB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116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NATO </a:t>
            </a:r>
            <a:r>
              <a:rPr lang="cs-CZ" dirty="0" err="1" smtClean="0"/>
              <a:t>forces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ozbrojené síly NATO</a:t>
            </a:r>
          </a:p>
          <a:p>
            <a:r>
              <a:rPr lang="cs-CZ" dirty="0" smtClean="0"/>
              <a:t>tvořeny jednotkami členských států NATO, které poskytují také potřebné vybavení – každý stát přispívá dle svého zaměření a možností (např. protichemická jednotka České republiky) </a:t>
            </a:r>
          </a:p>
          <a:p>
            <a:r>
              <a:rPr lang="cs-CZ" dirty="0" smtClean="0"/>
              <a:t>NATO centrálně koordinuje a logisticky zajišťuje – nutná rychlost a efektivita</a:t>
            </a:r>
          </a:p>
          <a:p>
            <a:endParaRPr lang="cs-CZ" dirty="0" smtClean="0"/>
          </a:p>
          <a:p>
            <a:endParaRPr lang="cs-CZ" dirty="0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DA6BF-B757-134D-8CAD-87E29F4F2BA7}" type="datetime4">
              <a:rPr lang="cs-CZ" smtClean="0"/>
              <a:pPr/>
              <a:t>20. ledna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www.obcankari.cz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1152-3857-9B46-A5BD-B0888333B2DB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137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lastní návr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479</Words>
  <Application>Microsoft Office PowerPoint</Application>
  <PresentationFormat>Širokoúhlá obrazovka</PresentationFormat>
  <Paragraphs>66</Paragraphs>
  <Slides>11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Motiv Office</vt:lpstr>
      <vt:lpstr>Vlastní návrh</vt:lpstr>
      <vt:lpstr>Bezpečnost a NATO</vt:lpstr>
      <vt:lpstr>Jaké jsou zájmy občana České republiky?</vt:lpstr>
      <vt:lpstr>Jaké jsou zájmy občana České republiky?</vt:lpstr>
      <vt:lpstr>Bezpečí a jeho zajištění</vt:lpstr>
      <vt:lpstr>NATO (North Atlantic Treaty Organisation – Severoatlantická aliance)</vt:lpstr>
      <vt:lpstr>Článek 1 a 2 Washingtonské smlouvy</vt:lpstr>
      <vt:lpstr>Článek 5 Washingtonské smlouvy</vt:lpstr>
      <vt:lpstr>Fungování NATO</vt:lpstr>
      <vt:lpstr>NATO forces</vt:lpstr>
      <vt:lpstr>Členské státy NATO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Matyáš Trnka</dc:creator>
  <cp:lastModifiedBy>radka.nedbalova</cp:lastModifiedBy>
  <cp:revision>24</cp:revision>
  <dcterms:created xsi:type="dcterms:W3CDTF">2018-05-21T11:34:04Z</dcterms:created>
  <dcterms:modified xsi:type="dcterms:W3CDTF">2019-01-20T12:34:54Z</dcterms:modified>
</cp:coreProperties>
</file>